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</p:sldIdLst>
  <p:sldSz cx="9144000" cy="6858000" type="screen4x3"/>
  <p:notesSz cx="7559675" cy="106918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8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Téglalap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9075" y="285750"/>
            <a:ext cx="8672513" cy="7778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1" name="CustomShape 1"/>
          <p:cNvSpPr/>
          <p:nvPr/>
        </p:nvSpPr>
        <p:spPr>
          <a:xfrm>
            <a:off x="241300" y="306388"/>
            <a:ext cx="8636000" cy="74295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8" name="Téglalap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2725" y="6192838"/>
            <a:ext cx="7105650" cy="1920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3" name="CustomShape 2"/>
          <p:cNvSpPr/>
          <p:nvPr/>
        </p:nvSpPr>
        <p:spPr>
          <a:xfrm>
            <a:off x="234950" y="6213475"/>
            <a:ext cx="7069138" cy="15875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30" name="Téglalap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82563" y="1200150"/>
            <a:ext cx="344487" cy="48799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5" name="CustomShape 3"/>
          <p:cNvSpPr/>
          <p:nvPr/>
        </p:nvSpPr>
        <p:spPr>
          <a:xfrm rot="5400000">
            <a:off x="-2009774" y="3535362"/>
            <a:ext cx="4748212" cy="21431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4"/>
          <p:cNvSpPr/>
          <p:nvPr/>
        </p:nvSpPr>
        <p:spPr>
          <a:xfrm>
            <a:off x="234950" y="6453188"/>
            <a:ext cx="8658225" cy="0"/>
          </a:xfrm>
          <a:prstGeom prst="line">
            <a:avLst/>
          </a:prstGeom>
          <a:ln w="9360">
            <a:solidFill>
              <a:srgbClr val="007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33" name="Picture 1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08850" y="5597525"/>
            <a:ext cx="1655763" cy="10001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8" name="PlaceHolder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45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hu-HU"/>
              <a:t>Click to edit the title text format</a:t>
            </a: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hu-HU"/>
              <a:t>Click to edit the outline text format</a:t>
            </a:r>
          </a:p>
          <a:p>
            <a:pPr lvl="1"/>
            <a:r>
              <a:rPr lang="hu-HU"/>
              <a:t>Second Outline Level</a:t>
            </a:r>
          </a:p>
          <a:p>
            <a:pPr lvl="2"/>
            <a:r>
              <a:rPr lang="hu-HU"/>
              <a:t>Third Outline Level</a:t>
            </a:r>
          </a:p>
          <a:p>
            <a:pPr lvl="3"/>
            <a:r>
              <a:rPr lang="hu-HU"/>
              <a:t>Fourth Outline Level</a:t>
            </a:r>
          </a:p>
          <a:p>
            <a:pPr lvl="4"/>
            <a:r>
              <a:rPr lang="hu-HU"/>
              <a:t>Fifth Outline Level</a:t>
            </a:r>
          </a:p>
          <a:p>
            <a:pPr lvl="5"/>
            <a:r>
              <a:rPr lang="hu-HU"/>
              <a:t>Sixth Outline Level</a:t>
            </a:r>
          </a:p>
          <a:p>
            <a:pPr lvl="6"/>
            <a:r>
              <a:rPr lang="hu-HU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Téglalap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9075" y="285750"/>
            <a:ext cx="8672513" cy="7778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47" name="CustomShape 1"/>
          <p:cNvSpPr/>
          <p:nvPr/>
        </p:nvSpPr>
        <p:spPr>
          <a:xfrm>
            <a:off x="241300" y="306388"/>
            <a:ext cx="8636000" cy="74295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340" name="Téglalap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2725" y="6192838"/>
            <a:ext cx="7105650" cy="1920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49" name="CustomShape 2"/>
          <p:cNvSpPr/>
          <p:nvPr/>
        </p:nvSpPr>
        <p:spPr>
          <a:xfrm>
            <a:off x="234950" y="6213475"/>
            <a:ext cx="7069138" cy="15875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342" name="Téglalap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82563" y="1200150"/>
            <a:ext cx="344487" cy="48799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51" name="CustomShape 3"/>
          <p:cNvSpPr/>
          <p:nvPr/>
        </p:nvSpPr>
        <p:spPr>
          <a:xfrm rot="5400000">
            <a:off x="-2009774" y="3535362"/>
            <a:ext cx="4748212" cy="21431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4"/>
          <p:cNvSpPr/>
          <p:nvPr/>
        </p:nvSpPr>
        <p:spPr>
          <a:xfrm>
            <a:off x="7307263" y="6229350"/>
            <a:ext cx="2159000" cy="1825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spc="-1">
                <a:solidFill>
                  <a:srgbClr val="00599D"/>
                </a:solidFill>
                <a:latin typeface="Times New Roman"/>
                <a:ea typeface="Times New Roman"/>
              </a:rPr>
              <a:t>BIBLIOTHECA NATIONALIS HUNGARIAE</a:t>
            </a:r>
            <a:endParaRPr lang="en-GB" sz="600" spc="-1"/>
          </a:p>
        </p:txBody>
      </p:sp>
      <p:pic>
        <p:nvPicPr>
          <p:cNvPr id="14345" name="Kép 2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894638" y="5691188"/>
            <a:ext cx="657225" cy="5794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54" name="Line 5"/>
          <p:cNvSpPr/>
          <p:nvPr/>
        </p:nvSpPr>
        <p:spPr>
          <a:xfrm>
            <a:off x="234950" y="6453188"/>
            <a:ext cx="8658225" cy="0"/>
          </a:xfrm>
          <a:prstGeom prst="line">
            <a:avLst/>
          </a:prstGeom>
          <a:ln w="9360">
            <a:solidFill>
              <a:srgbClr val="007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PlaceHolder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45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hu-HU"/>
              <a:t>Click to edit the title text format</a:t>
            </a:r>
          </a:p>
        </p:txBody>
      </p:sp>
      <p:sp>
        <p:nvSpPr>
          <p:cNvPr id="56" name="PlaceHolder 7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hu-HU"/>
              <a:t>Click to edit the outline text format</a:t>
            </a:r>
          </a:p>
          <a:p>
            <a:pPr lvl="1"/>
            <a:r>
              <a:rPr lang="hu-HU"/>
              <a:t>Second Outline Level</a:t>
            </a:r>
          </a:p>
          <a:p>
            <a:pPr lvl="2"/>
            <a:r>
              <a:rPr lang="hu-HU"/>
              <a:t>Third Outline Level</a:t>
            </a:r>
          </a:p>
          <a:p>
            <a:pPr lvl="3"/>
            <a:r>
              <a:rPr lang="hu-HU"/>
              <a:t>Fourth Outline Level</a:t>
            </a:r>
          </a:p>
          <a:p>
            <a:pPr lvl="4"/>
            <a:r>
              <a:rPr lang="hu-HU"/>
              <a:t>Fifth Outline Level</a:t>
            </a:r>
          </a:p>
          <a:p>
            <a:pPr lvl="5"/>
            <a:r>
              <a:rPr lang="hu-HU"/>
              <a:t>Sixth Outline Level</a:t>
            </a:r>
          </a:p>
          <a:p>
            <a:pPr lvl="6"/>
            <a:r>
              <a:rPr lang="hu-HU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Téglalap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9075" y="285750"/>
            <a:ext cx="8672513" cy="7778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94" name="CustomShape 1"/>
          <p:cNvSpPr/>
          <p:nvPr/>
        </p:nvSpPr>
        <p:spPr>
          <a:xfrm>
            <a:off x="241300" y="306388"/>
            <a:ext cx="8636000" cy="74295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652" name="Téglalap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2725" y="6192838"/>
            <a:ext cx="7105650" cy="1920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96" name="CustomShape 2"/>
          <p:cNvSpPr/>
          <p:nvPr/>
        </p:nvSpPr>
        <p:spPr>
          <a:xfrm>
            <a:off x="234950" y="6213475"/>
            <a:ext cx="7069138" cy="15875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654" name="Téglalap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82563" y="1200150"/>
            <a:ext cx="344487" cy="48799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98" name="CustomShape 3"/>
          <p:cNvSpPr/>
          <p:nvPr/>
        </p:nvSpPr>
        <p:spPr>
          <a:xfrm rot="5400000">
            <a:off x="-2009774" y="3535362"/>
            <a:ext cx="4748212" cy="21431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Line 4"/>
          <p:cNvSpPr/>
          <p:nvPr/>
        </p:nvSpPr>
        <p:spPr>
          <a:xfrm>
            <a:off x="234950" y="6453188"/>
            <a:ext cx="8658225" cy="0"/>
          </a:xfrm>
          <a:prstGeom prst="line">
            <a:avLst/>
          </a:prstGeom>
          <a:ln w="9360">
            <a:solidFill>
              <a:srgbClr val="007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657" name="Picture 1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08850" y="5597525"/>
            <a:ext cx="1655763" cy="10001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01" name="PlaceHolder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45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hu-HU"/>
              <a:t>Click to edit the title text format</a:t>
            </a:r>
          </a:p>
        </p:txBody>
      </p:sp>
      <p:sp>
        <p:nvSpPr>
          <p:cNvPr id="102" name="PlaceHolder 6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hu-HU"/>
              <a:t>Click to edit the outline text format</a:t>
            </a:r>
          </a:p>
          <a:p>
            <a:pPr lvl="1"/>
            <a:r>
              <a:rPr lang="hu-HU"/>
              <a:t>Second Outline Level</a:t>
            </a:r>
          </a:p>
          <a:p>
            <a:pPr lvl="2"/>
            <a:r>
              <a:rPr lang="hu-HU"/>
              <a:t>Third Outline Level</a:t>
            </a:r>
          </a:p>
          <a:p>
            <a:pPr lvl="3"/>
            <a:r>
              <a:rPr lang="hu-HU"/>
              <a:t>Fourth Outline Level</a:t>
            </a:r>
          </a:p>
          <a:p>
            <a:pPr lvl="4"/>
            <a:r>
              <a:rPr lang="hu-HU"/>
              <a:t>Fifth Outline Level</a:t>
            </a:r>
          </a:p>
          <a:p>
            <a:pPr lvl="5"/>
            <a:r>
              <a:rPr lang="hu-HU"/>
              <a:t>Sixth Outline Level</a:t>
            </a:r>
          </a:p>
          <a:p>
            <a:pPr lvl="6"/>
            <a:r>
              <a:rPr lang="hu-HU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spc="-1">
                <a:solidFill>
                  <a:srgbClr val="000000"/>
                </a:solidFill>
                <a:latin typeface="Verdana"/>
              </a:rPr>
              <a:t>Arató szoftverek</a:t>
            </a:r>
            <a:endParaRPr lang="en-GB" sz="4000" spc="-1"/>
          </a:p>
        </p:txBody>
      </p:sp>
      <p:sp>
        <p:nvSpPr>
          <p:cNvPr id="140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 marL="339725" indent="-338138">
              <a:lnSpc>
                <a:spcPct val="90000"/>
              </a:lnSpc>
              <a:spcBef>
                <a:spcPts val="800"/>
              </a:spcBef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Két csoportba sorolhatóak:</a:t>
            </a:r>
            <a:endParaRPr lang="en-GB" sz="3200"/>
          </a:p>
          <a:p>
            <a:pPr marL="339725" indent="-338138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Böngésző+proxy megoldás:</a:t>
            </a:r>
            <a:endParaRPr lang="en-GB" sz="3200"/>
          </a:p>
          <a:p>
            <a:pPr marL="742950" lvl="1" indent="-284163"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Böngészőt (Chrome) vezérel a szoftver a debug interfészén keresztül, elé egy proxyval beépül</a:t>
            </a:r>
            <a:endParaRPr lang="en-GB" sz="3200"/>
          </a:p>
          <a:p>
            <a:pPr marL="742950" lvl="1" indent="-284163"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Ami a proxyn átmegy, azt menti</a:t>
            </a:r>
            <a:endParaRPr lang="en-GB" sz="3200"/>
          </a:p>
          <a:p>
            <a:pPr marL="339725" indent="-338138"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Egyszerűen letöltéssel működőek:</a:t>
            </a:r>
            <a:endParaRPr lang="en-GB" sz="3200"/>
          </a:p>
          <a:p>
            <a:pPr marL="742950" lvl="1" indent="-284163"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Direkt módon tölti az oldalakat</a:t>
            </a:r>
            <a:endParaRPr lang="en-GB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spc="-1">
                <a:solidFill>
                  <a:srgbClr val="000000"/>
                </a:solidFill>
                <a:latin typeface="Verdana"/>
              </a:rPr>
              <a:t>Heritrix szabályrendszer</a:t>
            </a:r>
            <a:endParaRPr lang="en-GB" sz="4000" spc="-1"/>
          </a:p>
        </p:txBody>
      </p:sp>
      <p:sp>
        <p:nvSpPr>
          <p:cNvPr id="158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GB"/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Példa: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REJECT mindenképp (első, feltétel nélküli szabály)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ACCEPT, mert aratandó domainre mutat a link (acceptSurts)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PASS, mert a tartalom pl. nem kizárandó videó tartalom (nem REJECT/PASS)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Eredmény: ACCEPT</a:t>
            </a:r>
            <a:endParaRPr lang="en-GB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spc="-1">
                <a:solidFill>
                  <a:srgbClr val="000000"/>
                </a:solidFill>
                <a:latin typeface="Verdana"/>
              </a:rPr>
              <a:t>Heritrix szabályrendszer</a:t>
            </a:r>
            <a:endParaRPr lang="en-GB" sz="4000" spc="-1"/>
          </a:p>
        </p:txBody>
      </p:sp>
      <p:sp>
        <p:nvSpPr>
          <p:cNvPr id="160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GB"/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Tipikus alkalmazható szabályok: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Szűrés domainre (SURT)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Regexp alapú URL szűrés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MIME típusra szűrés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maxHop – seed listától hány linket követhet maximum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Már letöltött HTML-hez tartozó CSS, képek stb.</a:t>
            </a:r>
            <a:endParaRPr lang="en-GB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spc="-1">
                <a:solidFill>
                  <a:srgbClr val="000000"/>
                </a:solidFill>
                <a:latin typeface="Verdana"/>
              </a:rPr>
              <a:t>Heritrix szabályrendszer</a:t>
            </a:r>
            <a:endParaRPr lang="en-GB" sz="4000" spc="-1"/>
          </a:p>
        </p:txBody>
      </p:sp>
      <p:sp>
        <p:nvSpPr>
          <p:cNvPr id="162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GB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Első ránézésre bonyolult, de végül átlátható, nagyon finom beállítást tesz lehetővé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Pl. az oszk.hu aratása teljes mélységben, az oldalról való „elkalandozás” nélkül</a:t>
            </a:r>
            <a:endParaRPr lang="en-GB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spc="-1">
                <a:solidFill>
                  <a:srgbClr val="000000"/>
                </a:solidFill>
                <a:latin typeface="Verdana"/>
              </a:rPr>
              <a:t>Heritrix zárszó</a:t>
            </a:r>
            <a:endParaRPr lang="en-GB" sz="4000" spc="-1"/>
          </a:p>
        </p:txBody>
      </p:sp>
      <p:sp>
        <p:nvSpPr>
          <p:cNvPr id="164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 fontAlgn="auto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defRPr/>
            </a:pPr>
            <a:endParaRPr lang="en-GB" spc="-1"/>
          </a:p>
          <a:p>
            <a:pPr marL="216000" indent="-216000" fontAlgn="auto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en-GB" sz="3200" spc="-1">
                <a:solidFill>
                  <a:srgbClr val="000000"/>
                </a:solidFill>
                <a:latin typeface="Verdana"/>
              </a:rPr>
              <a:t> Érdemes beletanulni, ha nem csak egyszer-egyszer kell pár oldalt lementeni</a:t>
            </a:r>
            <a:endParaRPr lang="en-GB" sz="3200" spc="-1"/>
          </a:p>
          <a:p>
            <a:pPr marL="216000" indent="-216000" fontAlgn="auto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en-GB" sz="3200" spc="-1">
                <a:solidFill>
                  <a:srgbClr val="000000"/>
                </a:solidFill>
                <a:latin typeface="Verdana"/>
              </a:rPr>
              <a:t> Megbízhatósága és jó kompatibilitása miatt ritkák a meglepetések</a:t>
            </a:r>
            <a:endParaRPr lang="en-GB" sz="3200" spc="-1"/>
          </a:p>
          <a:p>
            <a:pPr marL="216000" indent="-216000" fontAlgn="auto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en-GB" sz="3200" spc="-1">
                <a:solidFill>
                  <a:srgbClr val="000000"/>
                </a:solidFill>
                <a:latin typeface="Verdana"/>
              </a:rPr>
              <a:t> Tömeges aratások esetén memória-igényes lehet</a:t>
            </a:r>
            <a:endParaRPr lang="en-GB" sz="3200" spc="-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spc="-1">
                <a:solidFill>
                  <a:srgbClr val="000000"/>
                </a:solidFill>
                <a:latin typeface="Verdana"/>
              </a:rPr>
              <a:t>Brozzler áttekintés</a:t>
            </a:r>
            <a:endParaRPr lang="en-GB" sz="4000" spc="-1"/>
          </a:p>
        </p:txBody>
      </p:sp>
      <p:sp>
        <p:nvSpPr>
          <p:cNvPr id="166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GB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Böngésző alapú archiváló szoftver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Előnye, hogy Javascriptet intenzíven használó oldalakat is le tud menteni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Ehhez egy Chrome böngésző példányt indít, amit a Chrome debug interfészén keresztül irányít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</a:pPr>
            <a:endParaRPr lang="en-GB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spc="-1">
                <a:solidFill>
                  <a:srgbClr val="000000"/>
                </a:solidFill>
                <a:latin typeface="Verdana"/>
              </a:rPr>
              <a:t>Brozzler áttekintés</a:t>
            </a:r>
            <a:endParaRPr lang="en-GB" sz="4000" spc="-1"/>
          </a:p>
        </p:txBody>
      </p:sp>
      <p:sp>
        <p:nvSpPr>
          <p:cNvPr id="168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GB" sz="17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100">
                <a:solidFill>
                  <a:srgbClr val="000000"/>
                </a:solidFill>
                <a:latin typeface="Verdana" pitchFamily="34" charset="0"/>
              </a:rPr>
              <a:t> A Chrome megnyitja az archiválandó oldalakat</a:t>
            </a:r>
            <a:endParaRPr lang="en-GB" sz="31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100">
                <a:solidFill>
                  <a:srgbClr val="000000"/>
                </a:solidFill>
                <a:latin typeface="Verdana" pitchFamily="34" charset="0"/>
              </a:rPr>
              <a:t> A Brozzler része egy, a Chrome elé beépülő proxy, amit warcprox-nak hívnak</a:t>
            </a:r>
            <a:endParaRPr lang="en-GB" sz="31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100">
                <a:solidFill>
                  <a:srgbClr val="000000"/>
                </a:solidFill>
                <a:latin typeface="Verdana" pitchFamily="34" charset="0"/>
              </a:rPr>
              <a:t> Ez warc fájlokba menti a http forgalmat, ami áthalad rajta</a:t>
            </a:r>
            <a:endParaRPr lang="en-GB" sz="31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100">
                <a:solidFill>
                  <a:srgbClr val="000000"/>
                </a:solidFill>
                <a:latin typeface="Verdana" pitchFamily="34" charset="0"/>
              </a:rPr>
              <a:t> Így végül az oldalhoz szükséges minden css/js/kép/videó/stb. fájl letöltésre kerül.</a:t>
            </a:r>
            <a:endParaRPr lang="en-GB" sz="31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spc="-1">
                <a:solidFill>
                  <a:srgbClr val="000000"/>
                </a:solidFill>
                <a:latin typeface="Verdana"/>
              </a:rPr>
              <a:t>Brozzler hátrányok</a:t>
            </a:r>
            <a:endParaRPr lang="en-GB" sz="4000" spc="-1"/>
          </a:p>
        </p:txBody>
      </p:sp>
      <p:sp>
        <p:nvSpPr>
          <p:cNvPr id="170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GB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Job indítás parancssoros, GUI felülete csak a futó jobok megnézésre van, beavatkozni így nem lehet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Rethinkdb adatbázist használ – a rethinkdb mögötti cég 2016-2017 körül csődbe ment –, nehézkes működésre bírni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A warcprox nem válogatja szét a párhuzamos aratások anyagát</a:t>
            </a:r>
            <a:endParaRPr lang="en-GB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/>
            <a:r>
              <a:rPr lang="en-GB" sz="4000">
                <a:solidFill>
                  <a:srgbClr val="000000"/>
                </a:solidFill>
                <a:latin typeface="Verdana" pitchFamily="34" charset="0"/>
              </a:rPr>
              <a:t>Megjelenítő szoftverek</a:t>
            </a:r>
            <a:endParaRPr lang="en-GB" sz="4000"/>
          </a:p>
        </p:txBody>
      </p:sp>
      <p:sp>
        <p:nvSpPr>
          <p:cNvPr id="172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GB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Az archiváló szoftverek .warc fájlokat gyártanak le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Ezek tartalmazzák a letöltött anyagot lementett HTTP válaszok formájában (HTTP header + adat)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A megjelenítő szoftverek a .warc fájlokban lévő anyagot mutatják meg</a:t>
            </a:r>
            <a:endParaRPr lang="en-GB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/>
            <a:r>
              <a:rPr lang="en-GB" sz="4000">
                <a:solidFill>
                  <a:srgbClr val="000000"/>
                </a:solidFill>
                <a:latin typeface="Verdana" pitchFamily="34" charset="0"/>
              </a:rPr>
              <a:t>Megjelenítő szoftverek</a:t>
            </a:r>
            <a:endParaRPr lang="en-GB" sz="4000"/>
          </a:p>
        </p:txBody>
      </p:sp>
      <p:sp>
        <p:nvSpPr>
          <p:cNvPr id="174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GB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Kicsit mind egy kaptafára készült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A warc fájlokhoz egy segédprogram-mal egy index fájl készül, különben a .warc fájokat mind végig kellene keresni az éppen lekért URL-ért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Minden visszanéző szoftvernek megvan a saját index-típusa és saját segédprogramjai</a:t>
            </a:r>
            <a:endParaRPr lang="en-GB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/>
            <a:r>
              <a:rPr lang="en-GB" sz="4000">
                <a:solidFill>
                  <a:srgbClr val="000000"/>
                </a:solidFill>
                <a:latin typeface="Verdana" pitchFamily="34" charset="0"/>
              </a:rPr>
              <a:t>Warc fájl kitérő</a:t>
            </a:r>
            <a:endParaRPr lang="en-GB" sz="4000"/>
          </a:p>
        </p:txBody>
      </p:sp>
      <p:sp>
        <p:nvSpPr>
          <p:cNvPr id="176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GB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A warc fájl egymás után tartalmazza a HTTP válaszokat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Lehet tömörített, .warc.gz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Ez nem a hétköznapi gzip tömörítés, hanem warc rekordonkénti, amiket aztán összefűz az archiváló szoftver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Másképp nem lehetne gyorsan egy adott pozícióra ugrani benne</a:t>
            </a:r>
            <a:endParaRPr lang="en-GB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/>
            <a:r>
              <a:rPr lang="en-GB" sz="4000">
                <a:solidFill>
                  <a:srgbClr val="000000"/>
                </a:solidFill>
                <a:latin typeface="Verdana" pitchFamily="34" charset="0"/>
              </a:rPr>
              <a:t>Böngésző + proxy</a:t>
            </a:r>
            <a:endParaRPr lang="en-GB" sz="4000"/>
          </a:p>
        </p:txBody>
      </p:sp>
      <p:sp>
        <p:nvSpPr>
          <p:cNvPr id="142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GB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Előnye, hogy Javascriptet tud futtatni, Javascriptes oldalakat jobban ment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Hátránya, hogy lassabb és memória-igényesebb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Új technika, nincs még jól tesztelve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Tipikus példa a Brozzler</a:t>
            </a:r>
            <a:endParaRPr lang="en-GB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/>
            <a:r>
              <a:rPr lang="en-GB" sz="4000">
                <a:solidFill>
                  <a:srgbClr val="000000"/>
                </a:solidFill>
                <a:latin typeface="Verdana" pitchFamily="34" charset="0"/>
              </a:rPr>
              <a:t>Megjelenítő szoftverek</a:t>
            </a:r>
            <a:endParaRPr lang="en-GB" sz="4000"/>
          </a:p>
        </p:txBody>
      </p:sp>
      <p:sp>
        <p:nvSpPr>
          <p:cNvPr id="178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 fontAlgn="auto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defRPr/>
            </a:pPr>
            <a:endParaRPr lang="en-GB" spc="-1"/>
          </a:p>
          <a:p>
            <a:pPr fontAlgn="auto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defRPr/>
            </a:pPr>
            <a:r>
              <a:rPr lang="en-GB" sz="3200" spc="-1">
                <a:solidFill>
                  <a:srgbClr val="000000"/>
                </a:solidFill>
                <a:latin typeface="Verdana"/>
              </a:rPr>
              <a:t>Saját index típusaik:</a:t>
            </a:r>
            <a:endParaRPr lang="en-GB" sz="3200" spc="-1"/>
          </a:p>
          <a:p>
            <a:pPr marL="216000" indent="-216000" fontAlgn="auto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en-GB" sz="3200" spc="-1">
                <a:solidFill>
                  <a:srgbClr val="000000"/>
                </a:solidFill>
                <a:latin typeface="Verdana"/>
              </a:rPr>
              <a:t> PyWb: .cdxj, szöveges + CDX szerver támogatás</a:t>
            </a:r>
            <a:endParaRPr lang="en-GB" sz="3200" spc="-1"/>
          </a:p>
          <a:p>
            <a:pPr marL="216000" indent="-216000" fontAlgn="auto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en-GB" sz="3200" spc="-1">
                <a:solidFill>
                  <a:srgbClr val="000000"/>
                </a:solidFill>
                <a:latin typeface="Verdana"/>
              </a:rPr>
              <a:t> OpenWayback: CDX (szöveges) / BDB (bináris) + CDX szerver támogatás</a:t>
            </a:r>
            <a:endParaRPr lang="en-GB" sz="3200" spc="-1"/>
          </a:p>
          <a:p>
            <a:pPr marL="216000" indent="-216000" fontAlgn="auto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en-GB" sz="3200" spc="-1">
                <a:solidFill>
                  <a:srgbClr val="000000"/>
                </a:solidFill>
                <a:latin typeface="Verdana"/>
              </a:rPr>
              <a:t> SolrWayback: maga a Solr index tartalmazza az URL-hez tartozó warc fájlneveket és pozíciókat</a:t>
            </a:r>
            <a:endParaRPr lang="en-GB" sz="3200" spc="-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spc="-1">
                <a:solidFill>
                  <a:srgbClr val="000000"/>
                </a:solidFill>
                <a:latin typeface="Verdana"/>
              </a:rPr>
              <a:t>OpenWayback áttekintés</a:t>
            </a:r>
            <a:endParaRPr lang="en-GB" sz="4000" spc="-1"/>
          </a:p>
        </p:txBody>
      </p:sp>
      <p:sp>
        <p:nvSpPr>
          <p:cNvPr id="180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GB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Az egyik legrégebb óta fejlesztett visszanéző szoftver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Java servlet technológiát használ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Jól konfigurálható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Jó a kompatibilitása az archivált weboldalakkal, de nem 100%-os </a:t>
            </a:r>
            <a:endParaRPr lang="en-GB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spc="-1">
                <a:solidFill>
                  <a:srgbClr val="000000"/>
                </a:solidFill>
                <a:latin typeface="Verdana"/>
              </a:rPr>
              <a:t>OpenWayback indexelés</a:t>
            </a:r>
            <a:endParaRPr lang="en-GB" sz="4000" spc="-1"/>
          </a:p>
        </p:txBody>
      </p:sp>
      <p:sp>
        <p:nvSpPr>
          <p:cNvPr id="182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 fontAlgn="auto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defRPr/>
            </a:pPr>
            <a:endParaRPr lang="en-GB" spc="-1"/>
          </a:p>
          <a:p>
            <a:pPr marL="216000" indent="-216000" fontAlgn="auto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en-GB" sz="3200" spc="-1">
                <a:solidFill>
                  <a:srgbClr val="000000"/>
                </a:solidFill>
                <a:latin typeface="Verdana"/>
              </a:rPr>
              <a:t> Az OWB CDX szöveges vagy BDB bináris indexet, és CDX szervert tud használni</a:t>
            </a:r>
            <a:endParaRPr lang="en-GB" sz="3200" spc="-1"/>
          </a:p>
          <a:p>
            <a:pPr marL="216000" indent="-216000" fontAlgn="auto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en-GB" sz="3200" spc="-1">
                <a:solidFill>
                  <a:srgbClr val="000000"/>
                </a:solidFill>
                <a:latin typeface="Verdana"/>
              </a:rPr>
              <a:t> Papíron a CDX jobban támogatott</a:t>
            </a:r>
            <a:endParaRPr lang="en-GB" sz="3200" spc="-1"/>
          </a:p>
          <a:p>
            <a:pPr marL="216000" indent="-216000" fontAlgn="auto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en-GB" sz="3200" spc="-1">
                <a:solidFill>
                  <a:srgbClr val="000000"/>
                </a:solidFill>
                <a:latin typeface="Verdana"/>
              </a:rPr>
              <a:t> A BDB esetén az indexelést maga az OpenWayback servlet végzi, figyeli, hogy mikor jelenik meg új .warc fájl</a:t>
            </a:r>
            <a:endParaRPr lang="en-GB" sz="3200" spc="-1"/>
          </a:p>
          <a:p>
            <a:pPr marL="216000" indent="-216000" fontAlgn="auto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en-GB" sz="3200" spc="-1">
                <a:solidFill>
                  <a:srgbClr val="000000"/>
                </a:solidFill>
                <a:latin typeface="Verdana"/>
              </a:rPr>
              <a:t> A gyakorlatban újra kell indítani, hogy észrevegye</a:t>
            </a:r>
            <a:endParaRPr lang="en-GB" sz="3200" spc="-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spc="-1">
                <a:solidFill>
                  <a:srgbClr val="000000"/>
                </a:solidFill>
                <a:latin typeface="Verdana"/>
              </a:rPr>
              <a:t>OpenWayback CDX indexelés</a:t>
            </a:r>
            <a:endParaRPr lang="en-GB" sz="4000" spc="-1"/>
          </a:p>
        </p:txBody>
      </p:sp>
      <p:sp>
        <p:nvSpPr>
          <p:cNvPr id="184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GB" sz="17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100">
                <a:solidFill>
                  <a:srgbClr val="000000"/>
                </a:solidFill>
                <a:latin typeface="Verdana" pitchFamily="34" charset="0"/>
              </a:rPr>
              <a:t> A CDX indexeléshez külön szoftvere van az OWB-nek</a:t>
            </a:r>
            <a:endParaRPr lang="en-GB" sz="31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100">
                <a:solidFill>
                  <a:srgbClr val="000000"/>
                </a:solidFill>
                <a:latin typeface="Verdana" pitchFamily="34" charset="0"/>
              </a:rPr>
              <a:t> Ez esetben a warc fájlokból kézzel/ scriptelve kell legyártani a CDX index fájlt</a:t>
            </a:r>
            <a:endParaRPr lang="en-GB" sz="31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100">
                <a:solidFill>
                  <a:srgbClr val="000000"/>
                </a:solidFill>
                <a:latin typeface="Verdana" pitchFamily="34" charset="0"/>
              </a:rPr>
              <a:t> Az OWB tud több CDX indexből is dolgozni</a:t>
            </a:r>
            <a:endParaRPr lang="en-GB" sz="31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100">
                <a:solidFill>
                  <a:srgbClr val="000000"/>
                </a:solidFill>
                <a:latin typeface="Verdana" pitchFamily="34" charset="0"/>
              </a:rPr>
              <a:t> Flexibilis megoldás, bár több vele a munka, mint a BDB esetében, de </a:t>
            </a:r>
            <a:r>
              <a:rPr lang="hu-HU" sz="1700"/>
              <a:t/>
            </a:r>
            <a:br>
              <a:rPr lang="hu-HU" sz="1700"/>
            </a:br>
            <a:r>
              <a:rPr lang="en-GB" sz="3100">
                <a:solidFill>
                  <a:srgbClr val="000000"/>
                </a:solidFill>
                <a:latin typeface="Verdana" pitchFamily="34" charset="0"/>
              </a:rPr>
              <a:t>idővel jól automatizálható</a:t>
            </a:r>
            <a:endParaRPr lang="en-GB" sz="31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spc="-1">
                <a:solidFill>
                  <a:srgbClr val="000000"/>
                </a:solidFill>
                <a:latin typeface="Verdana"/>
              </a:rPr>
              <a:t>OpenWayback indexelés </a:t>
            </a:r>
            <a:endParaRPr lang="en-GB" sz="4000" spc="-1"/>
          </a:p>
        </p:txBody>
      </p:sp>
      <p:sp>
        <p:nvSpPr>
          <p:cNvPr id="186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GB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Fontos, hogy mindkét esetben jól működik az inkrementális indexelés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Tehát csak az új warc fájlokat kell feldolgozni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Nagy archívumok esetén csak ez a megoldás járható</a:t>
            </a:r>
            <a:endParaRPr lang="en-GB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spc="-1">
                <a:solidFill>
                  <a:srgbClr val="000000"/>
                </a:solidFill>
                <a:latin typeface="Verdana"/>
              </a:rPr>
              <a:t>OpenWayback megjelenítés</a:t>
            </a:r>
            <a:endParaRPr lang="en-GB" sz="4000" spc="-1"/>
          </a:p>
        </p:txBody>
      </p:sp>
      <p:sp>
        <p:nvSpPr>
          <p:cNvPr id="188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GB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A megjelenítés általában jól működik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A megjelenítési hibák a Chrome/ Firefox debuggerével felderíthetők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A Javascriptes oldalak problémát okoznak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A redirectelt (http 301/302) képek problémát tudnak okozni a redirect láncba ékelt HTML tájékoztató oldal miatt</a:t>
            </a:r>
            <a:endParaRPr lang="en-GB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spc="-1">
                <a:solidFill>
                  <a:srgbClr val="000000"/>
                </a:solidFill>
                <a:latin typeface="Verdana"/>
              </a:rPr>
              <a:t>PyWb áttekintés</a:t>
            </a:r>
            <a:endParaRPr lang="en-GB" sz="4000" spc="-1"/>
          </a:p>
        </p:txBody>
      </p:sp>
      <p:sp>
        <p:nvSpPr>
          <p:cNvPr id="190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GB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Pythonban íródott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Kevésbé erőforrásigényes, mint az OpenWayback, ugyanakkor lassabb is, tehát a meglévő erőforrásokat nem tudja jól használni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Másfajta kompatibilitás-problémái lehetnek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Kevésbé tesztelt </a:t>
            </a:r>
            <a:endParaRPr lang="en-GB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spc="-1">
                <a:solidFill>
                  <a:srgbClr val="000000"/>
                </a:solidFill>
                <a:latin typeface="Verdana"/>
              </a:rPr>
              <a:t>PyWb indexelés</a:t>
            </a:r>
            <a:endParaRPr lang="en-GB" sz="4000" spc="-1"/>
          </a:p>
        </p:txBody>
      </p:sp>
      <p:sp>
        <p:nvSpPr>
          <p:cNvPr id="192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GB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Működési elve hasonlít az OpenWayback-hez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Az indexelő szoftver legyártja .cdxj fájlt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Az indexet használva a PyWb a warc fájlokban megtalálja a visszajátszandó URL-t és a böngészőnek elküldi azt</a:t>
            </a:r>
            <a:endParaRPr lang="en-GB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/>
            <a:r>
              <a:rPr lang="en-GB" sz="4000">
                <a:solidFill>
                  <a:srgbClr val="000000"/>
                </a:solidFill>
                <a:latin typeface="Verdana" pitchFamily="34" charset="0"/>
              </a:rPr>
              <a:t>PyWb előnyök, hátrányok</a:t>
            </a:r>
            <a:endParaRPr lang="en-GB" sz="4000"/>
          </a:p>
        </p:txBody>
      </p:sp>
      <p:sp>
        <p:nvSpPr>
          <p:cNvPr id="194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GB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Egyelőre kiforratlannak tűnik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Csak development módban sikerült elindítani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Az inkrementális indexelés a gyűjteménybe került új warc fájlokat csak akkor veszi észre, ha a PyWb közben fut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A teljes indexelés megbízhatóan működik, de csak kis méretre jó</a:t>
            </a:r>
            <a:endParaRPr lang="en-GB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spc="-1">
                <a:solidFill>
                  <a:srgbClr val="000000"/>
                </a:solidFill>
                <a:latin typeface="Verdana"/>
              </a:rPr>
              <a:t>SolrWayback áttekintés</a:t>
            </a:r>
            <a:endParaRPr lang="en-GB" sz="4000" spc="-1"/>
          </a:p>
        </p:txBody>
      </p:sp>
      <p:sp>
        <p:nvSpPr>
          <p:cNvPr id="196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GB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A megjelenítő szoftverek közt a legérdekesebb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Eltérés a korábbiakhoz képest, hogy az indexelés Solr-ban történik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Ez lehetővé tesz teljes szövegű keresést, illetve egyéb, a többi visszanéző szoftverrel nem lehetséges felhasználást is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</a:pPr>
            <a:endParaRPr lang="en-GB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/>
            <a:r>
              <a:rPr lang="en-GB" sz="4000">
                <a:solidFill>
                  <a:srgbClr val="000000"/>
                </a:solidFill>
                <a:latin typeface="Verdana" pitchFamily="34" charset="0"/>
              </a:rPr>
              <a:t>Letöltéssel működőek</a:t>
            </a:r>
            <a:endParaRPr lang="en-GB" sz="4000"/>
          </a:p>
        </p:txBody>
      </p:sp>
      <p:sp>
        <p:nvSpPr>
          <p:cNvPr id="144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GB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Régebbi szoftverek, jobban teszteltek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Kisebb erőforrás igényük van, gyorsabban töltenek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Hátrányuk, hogy a sok Javascriptet használó oldalakat nem tudják jó minőségben archiválni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Tipikus példa a Heritrix</a:t>
            </a:r>
            <a:endParaRPr lang="en-GB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spc="-1">
                <a:solidFill>
                  <a:srgbClr val="000000"/>
                </a:solidFill>
                <a:latin typeface="Verdana"/>
              </a:rPr>
              <a:t>SolrWayback áttekintés</a:t>
            </a:r>
            <a:endParaRPr lang="en-GB" sz="4000" spc="-1"/>
          </a:p>
        </p:txBody>
      </p:sp>
      <p:sp>
        <p:nvSpPr>
          <p:cNvPr id="198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GB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A SolrWayback java servlet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Így a működéséhez kell egy Servlet Container (tomcat/jetty/stb)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A működéséhez kell egy SOLR példány is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Jó a kompatibilitása a különböző archivált anyagokkal</a:t>
            </a:r>
            <a:endParaRPr lang="en-GB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spc="-1">
                <a:solidFill>
                  <a:srgbClr val="000000"/>
                </a:solidFill>
                <a:latin typeface="Verdana"/>
              </a:rPr>
              <a:t>SolrWayback indexelés</a:t>
            </a:r>
            <a:endParaRPr lang="en-GB" sz="4000" spc="-1"/>
          </a:p>
        </p:txBody>
      </p:sp>
      <p:sp>
        <p:nvSpPr>
          <p:cNvPr id="200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GB" sz="50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en-GB" sz="5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100">
                <a:solidFill>
                  <a:srgbClr val="000000"/>
                </a:solidFill>
                <a:latin typeface="Verdana" pitchFamily="34" charset="0"/>
              </a:rPr>
              <a:t> Az indexelő szoftver is Java-ban íródott, a hagyományos indexelés mellett a teljes szöveget is indexelteti a Solr-rel</a:t>
            </a:r>
            <a:endParaRPr lang="en-GB" sz="31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100">
                <a:solidFill>
                  <a:srgbClr val="000000"/>
                </a:solidFill>
                <a:latin typeface="Verdana" pitchFamily="34" charset="0"/>
              </a:rPr>
              <a:t> Apache TIKA segítségével elemzi a warc fájlokban található tartalmat</a:t>
            </a:r>
            <a:endParaRPr lang="en-GB" sz="31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100">
                <a:solidFill>
                  <a:srgbClr val="000000"/>
                </a:solidFill>
                <a:latin typeface="Verdana" pitchFamily="34" charset="0"/>
              </a:rPr>
              <a:t> Így pl. .pdf, .doc és egyéb fájl-formátumokban is lehet utána keresni</a:t>
            </a:r>
            <a:endParaRPr lang="en-GB" sz="31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100">
                <a:solidFill>
                  <a:srgbClr val="000000"/>
                </a:solidFill>
                <a:latin typeface="Verdana" pitchFamily="34" charset="0"/>
              </a:rPr>
              <a:t> JPEG fájlok esetén a képekből a GPS koordinátát kinyeri</a:t>
            </a:r>
            <a:endParaRPr lang="en-GB" sz="31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spc="-1">
                <a:solidFill>
                  <a:srgbClr val="000000"/>
                </a:solidFill>
                <a:latin typeface="Verdana"/>
              </a:rPr>
              <a:t>SolrWayback indexelés</a:t>
            </a:r>
            <a:endParaRPr lang="en-GB" sz="4000" spc="-1"/>
          </a:p>
        </p:txBody>
      </p:sp>
      <p:sp>
        <p:nvSpPr>
          <p:cNvPr id="202" name="CustomShape 2"/>
          <p:cNvSpPr/>
          <p:nvPr/>
        </p:nvSpPr>
        <p:spPr>
          <a:xfrm>
            <a:off x="468313" y="1125538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GB" sz="15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2700">
                <a:solidFill>
                  <a:srgbClr val="000000"/>
                </a:solidFill>
                <a:latin typeface="Verdana" pitchFamily="34" charset="0"/>
              </a:rPr>
              <a:t> Bonyolultsága miatt az indexelési folyamat lassú, erőforrásigényes</a:t>
            </a:r>
            <a:endParaRPr lang="en-GB" sz="27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2700">
                <a:solidFill>
                  <a:srgbClr val="000000"/>
                </a:solidFill>
                <a:latin typeface="Verdana" pitchFamily="34" charset="0"/>
              </a:rPr>
              <a:t> Az indexelő törékenysége miatt a warc fájlokat egyesével érdemes indexeltetni</a:t>
            </a:r>
            <a:endParaRPr lang="en-GB" sz="27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2700">
                <a:solidFill>
                  <a:srgbClr val="000000"/>
                </a:solidFill>
                <a:latin typeface="Verdana" pitchFamily="34" charset="0"/>
              </a:rPr>
              <a:t> Inkrementális indexelés scriptelve megoldható:</a:t>
            </a:r>
            <a:endParaRPr lang="en-GB" sz="2700"/>
          </a:p>
          <a:p>
            <a:pPr marL="630238" lvl="1" indent="-2730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2700">
                <a:solidFill>
                  <a:srgbClr val="000000"/>
                </a:solidFill>
                <a:latin typeface="Verdana" pitchFamily="34" charset="0"/>
              </a:rPr>
              <a:t>A SOLR indexből le lehet kérni a </a:t>
            </a:r>
            <a:r>
              <a:rPr lang="hu-HU" sz="1500"/>
              <a:t/>
            </a:r>
            <a:br>
              <a:rPr lang="hu-HU" sz="1500"/>
            </a:br>
            <a:r>
              <a:rPr lang="en-GB" sz="2700">
                <a:solidFill>
                  <a:srgbClr val="000000"/>
                </a:solidFill>
                <a:latin typeface="Verdana" pitchFamily="34" charset="0"/>
              </a:rPr>
              <a:t>már indexelt warc fájlok listáját, </a:t>
            </a:r>
            <a:r>
              <a:rPr lang="hu-HU" sz="1500"/>
              <a:t/>
            </a:r>
            <a:br>
              <a:rPr lang="hu-HU" sz="1500"/>
            </a:br>
            <a:r>
              <a:rPr lang="en-GB" sz="2700">
                <a:solidFill>
                  <a:srgbClr val="000000"/>
                </a:solidFill>
                <a:latin typeface="Verdana" pitchFamily="34" charset="0"/>
              </a:rPr>
              <a:t>így könnyen kideríthető, hogy </a:t>
            </a:r>
            <a:r>
              <a:rPr lang="hu-HU" sz="1500"/>
              <a:t/>
            </a:r>
            <a:br>
              <a:rPr lang="hu-HU" sz="1500"/>
            </a:br>
            <a:r>
              <a:rPr lang="en-GB" sz="2700">
                <a:solidFill>
                  <a:srgbClr val="000000"/>
                </a:solidFill>
                <a:latin typeface="Verdana" pitchFamily="34" charset="0"/>
              </a:rPr>
              <a:t>mit kell még indexeltetni vele</a:t>
            </a:r>
            <a:endParaRPr lang="en-GB" sz="27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spc="-1">
                <a:solidFill>
                  <a:srgbClr val="000000"/>
                </a:solidFill>
                <a:latin typeface="Verdana"/>
              </a:rPr>
              <a:t>SolrWayback megjelenítés</a:t>
            </a:r>
            <a:endParaRPr lang="en-GB" sz="4000" spc="-1"/>
          </a:p>
        </p:txBody>
      </p:sp>
      <p:sp>
        <p:nvSpPr>
          <p:cNvPr id="204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GB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Maga a megjelenítés jól működik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A keresési felülete még nem 100%-os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Ugyanakkor a képességei miatt érdemes lehet vele foglalkozni </a:t>
            </a:r>
            <a:endParaRPr lang="en-GB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spc="-1">
                <a:solidFill>
                  <a:srgbClr val="000000"/>
                </a:solidFill>
                <a:latin typeface="Verdana"/>
              </a:rPr>
              <a:t>SolrWayback megjelenítés</a:t>
            </a:r>
            <a:endParaRPr lang="en-GB" sz="4000" spc="-1"/>
          </a:p>
        </p:txBody>
      </p:sp>
      <p:sp>
        <p:nvSpPr>
          <p:cNvPr id="206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 fontAlgn="auto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defRPr/>
            </a:pPr>
            <a:endParaRPr lang="en-GB" spc="-1"/>
          </a:p>
          <a:p>
            <a:pPr fontAlgn="auto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defRPr/>
            </a:pPr>
            <a:endParaRPr lang="en-GB" spc="-1"/>
          </a:p>
        </p:txBody>
      </p:sp>
      <p:pic>
        <p:nvPicPr>
          <p:cNvPr id="74756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3963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468313" y="333375"/>
            <a:ext cx="8351837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900" spc="-1">
                <a:solidFill>
                  <a:srgbClr val="000000"/>
                </a:solidFill>
                <a:latin typeface="Verdana"/>
              </a:rPr>
              <a:t>SolrWayback – keresés Solr-ben</a:t>
            </a:r>
            <a:endParaRPr lang="en-GB" sz="3900" spc="-1"/>
          </a:p>
        </p:txBody>
      </p:sp>
      <p:sp>
        <p:nvSpPr>
          <p:cNvPr id="209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GB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A SolrWayback által létrehozott Solr index direktben is kereshető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Vagy más keresési felület illeszthető hozzá, pl. a projekt keretében fejlesz-tett SolrMIA felület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Példa: lekérdezhetjük az összes archivált Wikipédia URL-t, amiről link mutat az oszk.hu-ra</a:t>
            </a:r>
            <a:endParaRPr lang="en-GB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468313" y="333375"/>
            <a:ext cx="8424862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900" spc="-1">
                <a:solidFill>
                  <a:srgbClr val="000000"/>
                </a:solidFill>
                <a:latin typeface="Verdana"/>
              </a:rPr>
              <a:t>SolrWayback – keresés Solr-ben</a:t>
            </a:r>
            <a:endParaRPr lang="en-GB" sz="3900" spc="-1"/>
          </a:p>
        </p:txBody>
      </p:sp>
      <p:sp>
        <p:nvSpPr>
          <p:cNvPr id="211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GB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Solr query: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</a:pP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+host_surt:"(org,wikipedia,"</a:t>
            </a:r>
            <a:r>
              <a:rPr lang="hu-HU"/>
              <a:t/>
            </a:r>
            <a:br>
              <a:rPr lang="hu-HU"/>
            </a:b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+links_hosts_surts:"(hu,oszk,"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</a:pP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Solr mezők:</a:t>
            </a:r>
            <a:r>
              <a:rPr lang="hu-HU"/>
              <a:t/>
            </a:r>
            <a:br>
              <a:rPr lang="hu-HU"/>
            </a:b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url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</a:pP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</a:pPr>
            <a:endParaRPr lang="en-GB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 fontAlgn="auto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defRPr/>
            </a:pPr>
            <a:endParaRPr lang="en-GB" spc="-1"/>
          </a:p>
          <a:p>
            <a:pPr fontAlgn="auto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defRPr/>
            </a:pPr>
            <a:endParaRPr lang="en-GB" spc="-1"/>
          </a:p>
        </p:txBody>
      </p:sp>
      <p:pic>
        <p:nvPicPr>
          <p:cNvPr id="77827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1141413"/>
            <a:ext cx="8709025" cy="54419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14" name="CustomShape 2"/>
          <p:cNvSpPr/>
          <p:nvPr/>
        </p:nvSpPr>
        <p:spPr>
          <a:xfrm>
            <a:off x="468313" y="333375"/>
            <a:ext cx="8424862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900" spc="-1">
                <a:solidFill>
                  <a:srgbClr val="000000"/>
                </a:solidFill>
                <a:latin typeface="Verdana"/>
              </a:rPr>
              <a:t>SolrWayback – keresés Solr-ben</a:t>
            </a:r>
            <a:endParaRPr lang="en-GB" sz="3900" spc="-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468313" y="333375"/>
            <a:ext cx="8424862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900" spc="-1">
                <a:solidFill>
                  <a:srgbClr val="000000"/>
                </a:solidFill>
                <a:latin typeface="Verdana"/>
              </a:rPr>
              <a:t>CDX szerver - OutbackCDX</a:t>
            </a:r>
            <a:endParaRPr lang="en-GB" sz="3900" spc="-1"/>
          </a:p>
        </p:txBody>
      </p:sp>
      <p:sp>
        <p:nvSpPr>
          <p:cNvPr id="216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GB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Az openwayback és pywb esetén is van lehetőség külső CDX szerver használatára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Pywb kompatibilitása jó ezzel a megoldással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Az indexelés jóval gyorsab</a:t>
            </a:r>
            <a:r>
              <a:rPr lang="hu-HU" sz="3200">
                <a:solidFill>
                  <a:srgbClr val="000000"/>
                </a:solidFill>
              </a:rPr>
              <a:t>b</a:t>
            </a: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mint a CDX/CDXJ esetben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Sajnos indexelési sebesség vs. kompatibilitás kompromisszum</a:t>
            </a:r>
            <a:endParaRPr lang="en-GB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1476375" y="1268413"/>
            <a:ext cx="6478588" cy="376078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fontAlgn="auto">
              <a:spcBef>
                <a:spcPts val="1749"/>
              </a:spcBef>
              <a:spcAft>
                <a:spcPts val="0"/>
              </a:spcAft>
              <a:defRPr/>
            </a:pPr>
            <a:r>
              <a:rPr lang="en-GB" sz="2800" spc="-1">
                <a:solidFill>
                  <a:srgbClr val="000000"/>
                </a:solidFill>
                <a:latin typeface="Verdana"/>
              </a:rPr>
              <a:t>Köszönöm a figyelmet!</a:t>
            </a:r>
            <a:endParaRPr lang="en-GB" sz="2800" spc="-1"/>
          </a:p>
          <a:p>
            <a:pPr algn="ctr" fontAlgn="auto">
              <a:spcBef>
                <a:spcPts val="1749"/>
              </a:spcBef>
              <a:spcAft>
                <a:spcPts val="0"/>
              </a:spcAft>
              <a:defRPr/>
            </a:pPr>
            <a:endParaRPr lang="en-GB" sz="2800" spc="-1"/>
          </a:p>
          <a:p>
            <a:pPr algn="ctr" fontAlgn="auto">
              <a:spcBef>
                <a:spcPts val="1749"/>
              </a:spcBef>
              <a:spcAft>
                <a:spcPts val="0"/>
              </a:spcAft>
              <a:defRPr/>
            </a:pPr>
            <a:endParaRPr lang="en-GB" sz="2800" spc="-1"/>
          </a:p>
          <a:p>
            <a:pPr algn="ctr" fontAlgn="auto">
              <a:spcBef>
                <a:spcPts val="1749"/>
              </a:spcBef>
              <a:spcAft>
                <a:spcPts val="0"/>
              </a:spcAft>
              <a:defRPr/>
            </a:pPr>
            <a:endParaRPr lang="en-GB" sz="2800" spc="-1"/>
          </a:p>
          <a:p>
            <a:pPr algn="ctr" fontAlgn="auto">
              <a:spcBef>
                <a:spcPts val="1749"/>
              </a:spcBef>
              <a:spcAft>
                <a:spcPts val="0"/>
              </a:spcAft>
              <a:defRPr/>
            </a:pPr>
            <a:r>
              <a:rPr lang="en-GB" sz="2800" spc="-1">
                <a:solidFill>
                  <a:srgbClr val="000000"/>
                </a:solidFill>
                <a:latin typeface="Verdana"/>
              </a:rPr>
              <a:t>Vitéz Gábor</a:t>
            </a:r>
            <a:endParaRPr lang="en-GB" sz="2800" spc="-1"/>
          </a:p>
          <a:p>
            <a:pPr algn="ctr" fontAlgn="auto">
              <a:spcBef>
                <a:spcPts val="1749"/>
              </a:spcBef>
              <a:spcAft>
                <a:spcPts val="0"/>
              </a:spcAft>
              <a:defRPr/>
            </a:pPr>
            <a:r>
              <a:rPr lang="en-GB" sz="2800" spc="-1">
                <a:solidFill>
                  <a:srgbClr val="000000"/>
                </a:solidFill>
                <a:latin typeface="Verdana"/>
              </a:rPr>
              <a:t>vitezg@mek.oszk.hu</a:t>
            </a:r>
            <a:endParaRPr lang="en-GB" sz="2800" spc="-1"/>
          </a:p>
        </p:txBody>
      </p:sp>
      <p:pic>
        <p:nvPicPr>
          <p:cNvPr id="79875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2276475"/>
            <a:ext cx="768350" cy="9493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spc="-1">
                <a:solidFill>
                  <a:srgbClr val="000000"/>
                </a:solidFill>
                <a:latin typeface="Verdana"/>
              </a:rPr>
              <a:t>Heritrix áttekintés</a:t>
            </a:r>
            <a:endParaRPr lang="en-GB" sz="4000" spc="-1"/>
          </a:p>
        </p:txBody>
      </p:sp>
      <p:sp>
        <p:nvSpPr>
          <p:cNvPr id="146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GB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Egyszerűen letölti az anyagot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Java „monstrum”, annak minden előnyével és hátrányával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Meredek tanulási görbe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De végül megbízható, konzisztensen viselkedő szoftver</a:t>
            </a:r>
            <a:endParaRPr lang="en-GB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spc="-1">
                <a:solidFill>
                  <a:srgbClr val="000000"/>
                </a:solidFill>
                <a:latin typeface="Verdana"/>
              </a:rPr>
              <a:t>Heritrix áttekintés</a:t>
            </a:r>
            <a:endParaRPr lang="en-GB" sz="4000" spc="-1"/>
          </a:p>
        </p:txBody>
      </p:sp>
      <p:sp>
        <p:nvSpPr>
          <p:cNvPr id="148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GB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Webes GUI-val rendelkezik, a job konfigurálás és a kezelés innen megy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A job konfigurációs fájl XML szöveges fájl, kézzel szerkesztendő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Ez tartalmazza a seed listát (hivatkozást rá külön fájlban) </a:t>
            </a:r>
            <a:r>
              <a:rPr lang="hu-HU"/>
              <a:t/>
            </a:r>
            <a:br>
              <a:rPr lang="hu-HU"/>
            </a:b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és egyéb opciókat</a:t>
            </a:r>
            <a:endParaRPr lang="en-GB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spc="-1">
                <a:solidFill>
                  <a:srgbClr val="000000"/>
                </a:solidFill>
                <a:latin typeface="Verdana"/>
              </a:rPr>
              <a:t>Heritrix áttekintés</a:t>
            </a:r>
            <a:endParaRPr lang="en-GB" sz="4000" spc="-1"/>
          </a:p>
        </p:txBody>
      </p:sp>
      <p:sp>
        <p:nvSpPr>
          <p:cNvPr id="150" name="CustomShape 2"/>
          <p:cNvSpPr/>
          <p:nvPr/>
        </p:nvSpPr>
        <p:spPr>
          <a:xfrm>
            <a:off x="468313" y="1125538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GB" sz="17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00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sz="2800">
                <a:solidFill>
                  <a:srgbClr val="000000"/>
                </a:solidFill>
                <a:latin typeface="Verdana" pitchFamily="34" charset="0"/>
              </a:rPr>
              <a:t>Tud URL- és tartalom-alapú deduplikálást kezelni</a:t>
            </a:r>
            <a:endParaRPr lang="en-GB" sz="28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2800">
                <a:solidFill>
                  <a:srgbClr val="000000"/>
                </a:solidFill>
                <a:latin typeface="Verdana" pitchFamily="34" charset="0"/>
              </a:rPr>
              <a:t> Az első esetben az adott URL-en elérhető tartalmat eleve csak akkor kéri le, ha az változott</a:t>
            </a:r>
            <a:endParaRPr lang="en-GB" sz="28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2800">
                <a:solidFill>
                  <a:srgbClr val="000000"/>
                </a:solidFill>
                <a:latin typeface="Verdana" pitchFamily="34" charset="0"/>
              </a:rPr>
              <a:t> A második esetben letölti a teljes tartalmat, de csak azt menti warc fájlba, ami a tartalomra számolt hash alapján még nincs meg</a:t>
            </a:r>
            <a:endParaRPr lang="en-GB" sz="28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2800">
                <a:solidFill>
                  <a:srgbClr val="000000"/>
                </a:solidFill>
                <a:latin typeface="Verdana" pitchFamily="34" charset="0"/>
              </a:rPr>
              <a:t> Mindkettő csökkenti az ismételt archiválások helyigényét</a:t>
            </a:r>
            <a:endParaRPr lang="en-GB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spc="-1">
                <a:solidFill>
                  <a:srgbClr val="000000"/>
                </a:solidFill>
                <a:latin typeface="Verdana"/>
              </a:rPr>
              <a:t>Heritrix áttekintés</a:t>
            </a:r>
            <a:endParaRPr lang="en-GB" sz="4000" spc="-1"/>
          </a:p>
        </p:txBody>
      </p:sp>
      <p:sp>
        <p:nvSpPr>
          <p:cNvPr id="152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GB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Moduláris felépítésű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Egy adott funkciót ellátó komponens-nek több fajta megvalósítása létezhet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A különböző komponenseket az XML job konfigurációs fájl segítségével lehet összedrótozni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Ez „magától működik”, szerencsére nem kell nagyon a mélyére látni</a:t>
            </a:r>
            <a:endParaRPr lang="en-GB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spc="-1">
                <a:solidFill>
                  <a:srgbClr val="000000"/>
                </a:solidFill>
                <a:latin typeface="Verdana"/>
              </a:rPr>
              <a:t>Heritrix áttekintés</a:t>
            </a:r>
            <a:endParaRPr lang="en-GB" sz="4000" spc="-1"/>
          </a:p>
        </p:txBody>
      </p:sp>
      <p:sp>
        <p:nvSpPr>
          <p:cNvPr id="154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GB"/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Fontosabb opciók: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maxHop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Kizárások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Robots.txt figyelembe vétele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Párhuzamos letöltések száma, újrapróbálkozások közti idő, stb.</a:t>
            </a:r>
            <a:endParaRPr lang="en-GB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468313" y="333375"/>
            <a:ext cx="8226425" cy="722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spc="-1">
                <a:solidFill>
                  <a:srgbClr val="000000"/>
                </a:solidFill>
                <a:latin typeface="Verdana"/>
              </a:rPr>
              <a:t>Heritrix szabályrendszer</a:t>
            </a:r>
            <a:endParaRPr lang="en-GB" sz="4000" spc="-1"/>
          </a:p>
        </p:txBody>
      </p:sp>
      <p:sp>
        <p:nvSpPr>
          <p:cNvPr id="156" name="CustomShape 2"/>
          <p:cNvSpPr/>
          <p:nvPr/>
        </p:nvSpPr>
        <p:spPr>
          <a:xfrm>
            <a:off x="468313" y="1196975"/>
            <a:ext cx="8493125" cy="4965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endParaRPr lang="en-GB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Meghatározzák, hogy egy adott URL letöltendő-e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Egy szabálynak két állapota lehet, három lehetséges állapot közül</a:t>
            </a:r>
            <a:endParaRPr lang="en-GB" sz="3200"/>
          </a:p>
          <a:p>
            <a:pPr marL="742950" lvl="1" indent="-284163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REJECT/PASS</a:t>
            </a:r>
            <a:endParaRPr lang="en-GB" sz="3200"/>
          </a:p>
          <a:p>
            <a:pPr marL="742950" lvl="1" indent="-284163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ACCEPT/PASS</a:t>
            </a:r>
            <a:endParaRPr lang="en-GB" sz="3200"/>
          </a:p>
          <a:p>
            <a:pPr marL="742950" lvl="1" indent="-284163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 Az utolsó, ami nem PASS, az nyer</a:t>
            </a:r>
            <a:endParaRPr lang="en-GB" sz="3200"/>
          </a:p>
          <a:p>
            <a:pPr>
              <a:lnSpc>
                <a:spcPct val="90000"/>
              </a:lnSpc>
              <a:spcBef>
                <a:spcPts val="800"/>
              </a:spcBef>
            </a:pPr>
            <a:endParaRPr lang="en-GB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</TotalTime>
  <Words>1174</Words>
  <Application>LibreOffice/6.1.5.2$Linux_X86_64 LibreOffice_project/10$Build-2</Application>
  <PresentationFormat>On-screen Show (4:3)</PresentationFormat>
  <Paragraphs>218</Paragraphs>
  <Slides>39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Tervezősablon</vt:lpstr>
      </vt:variant>
      <vt:variant>
        <vt:i4>3</vt:i4>
      </vt:variant>
      <vt:variant>
        <vt:lpstr>Diacímek</vt:lpstr>
      </vt:variant>
      <vt:variant>
        <vt:i4>39</vt:i4>
      </vt:variant>
    </vt:vector>
  </HeadingPairs>
  <TitlesOfParts>
    <vt:vector size="47" baseType="lpstr">
      <vt:lpstr>Arial</vt:lpstr>
      <vt:lpstr>DejaVu Sans</vt:lpstr>
      <vt:lpstr>Calibri</vt:lpstr>
      <vt:lpstr>Times New Roman</vt:lpstr>
      <vt:lpstr>Verdana</vt:lpstr>
      <vt:lpstr>Office Theme</vt:lpstr>
      <vt:lpstr>Office Theme</vt:lpstr>
      <vt:lpstr>Office Theme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subject/>
  <dc:creator/>
  <dc:description/>
  <cp:lastModifiedBy>DL</cp:lastModifiedBy>
  <cp:revision>246</cp:revision>
  <dcterms:created xsi:type="dcterms:W3CDTF">2019-11-05T11:40:20Z</dcterms:created>
  <dcterms:modified xsi:type="dcterms:W3CDTF">2021-02-08T10:20:54Z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38</vt:i4>
  </property>
</Properties>
</file>